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2"/>
  </p:notesMasterIdLst>
  <p:sldIdLst>
    <p:sldId id="814" r:id="rId2"/>
    <p:sldId id="747" r:id="rId3"/>
    <p:sldId id="817" r:id="rId4"/>
    <p:sldId id="1569" r:id="rId5"/>
    <p:sldId id="1576" r:id="rId6"/>
    <p:sldId id="1577" r:id="rId7"/>
    <p:sldId id="1578" r:id="rId8"/>
    <p:sldId id="1579" r:id="rId9"/>
    <p:sldId id="751" r:id="rId10"/>
    <p:sldId id="1155" r:id="rId11"/>
    <p:sldId id="1172" r:id="rId12"/>
    <p:sldId id="1580" r:id="rId13"/>
    <p:sldId id="1159" r:id="rId14"/>
    <p:sldId id="1169" r:id="rId15"/>
    <p:sldId id="1161" r:id="rId16"/>
    <p:sldId id="1162" r:id="rId17"/>
    <p:sldId id="1163" r:id="rId18"/>
    <p:sldId id="799" r:id="rId19"/>
    <p:sldId id="810" r:id="rId20"/>
    <p:sldId id="833" r:id="rId21"/>
    <p:sldId id="1153" r:id="rId22"/>
    <p:sldId id="1647" r:id="rId23"/>
    <p:sldId id="1723" r:id="rId24"/>
    <p:sldId id="1534" r:id="rId25"/>
    <p:sldId id="1544" r:id="rId26"/>
    <p:sldId id="1543" r:id="rId27"/>
    <p:sldId id="1545" r:id="rId28"/>
    <p:sldId id="1154" r:id="rId29"/>
    <p:sldId id="934" r:id="rId30"/>
    <p:sldId id="929" r:id="rId31"/>
    <p:sldId id="832" r:id="rId32"/>
    <p:sldId id="930" r:id="rId33"/>
    <p:sldId id="1546" r:id="rId34"/>
    <p:sldId id="1547" r:id="rId35"/>
    <p:sldId id="1722" r:id="rId36"/>
    <p:sldId id="1203" r:id="rId37"/>
    <p:sldId id="1204" r:id="rId38"/>
    <p:sldId id="1581" r:id="rId39"/>
    <p:sldId id="1582" r:id="rId40"/>
    <p:sldId id="1583" r:id="rId41"/>
    <p:sldId id="1584" r:id="rId42"/>
    <p:sldId id="1585" r:id="rId43"/>
    <p:sldId id="1586" r:id="rId44"/>
    <p:sldId id="1587" r:id="rId45"/>
    <p:sldId id="1588" r:id="rId46"/>
    <p:sldId id="1589" r:id="rId47"/>
    <p:sldId id="1595" r:id="rId48"/>
    <p:sldId id="931" r:id="rId49"/>
    <p:sldId id="1218" r:id="rId50"/>
    <p:sldId id="933" r:id="rId51"/>
    <p:sldId id="1548" r:id="rId52"/>
    <p:sldId id="1549" r:id="rId53"/>
    <p:sldId id="1591" r:id="rId54"/>
    <p:sldId id="1592" r:id="rId55"/>
    <p:sldId id="813" r:id="rId56"/>
    <p:sldId id="1568" r:id="rId57"/>
    <p:sldId id="978" r:id="rId58"/>
    <p:sldId id="948" r:id="rId59"/>
    <p:sldId id="949" r:id="rId60"/>
    <p:sldId id="1593" r:id="rId61"/>
    <p:sldId id="950" r:id="rId62"/>
    <p:sldId id="1550" r:id="rId63"/>
    <p:sldId id="1551" r:id="rId64"/>
    <p:sldId id="1594" r:id="rId65"/>
    <p:sldId id="1264" r:id="rId66"/>
    <p:sldId id="1598" r:id="rId67"/>
    <p:sldId id="1602" r:id="rId68"/>
    <p:sldId id="1267" r:id="rId69"/>
    <p:sldId id="1596" r:id="rId70"/>
    <p:sldId id="1597" r:id="rId71"/>
    <p:sldId id="1599" r:id="rId72"/>
    <p:sldId id="1600" r:id="rId73"/>
    <p:sldId id="1281" r:id="rId74"/>
    <p:sldId id="983" r:id="rId75"/>
    <p:sldId id="834" r:id="rId76"/>
    <p:sldId id="1601" r:id="rId77"/>
    <p:sldId id="1603" r:id="rId78"/>
    <p:sldId id="1604" r:id="rId79"/>
    <p:sldId id="1302" r:id="rId80"/>
    <p:sldId id="1303" r:id="rId81"/>
    <p:sldId id="1310" r:id="rId82"/>
    <p:sldId id="1304" r:id="rId83"/>
    <p:sldId id="1309" r:id="rId84"/>
    <p:sldId id="1605" r:id="rId85"/>
    <p:sldId id="1606" r:id="rId86"/>
    <p:sldId id="1314" r:id="rId87"/>
    <p:sldId id="1315" r:id="rId88"/>
    <p:sldId id="1329" r:id="rId89"/>
    <p:sldId id="1608" r:id="rId90"/>
    <p:sldId id="1607" r:id="rId91"/>
    <p:sldId id="1609" r:id="rId92"/>
    <p:sldId id="1317" r:id="rId93"/>
    <p:sldId id="1005" r:id="rId94"/>
    <p:sldId id="1008" r:id="rId95"/>
    <p:sldId id="1009" r:id="rId96"/>
    <p:sldId id="1330" r:id="rId97"/>
    <p:sldId id="1014" r:id="rId98"/>
    <p:sldId id="1610" r:id="rId99"/>
    <p:sldId id="1611" r:id="rId100"/>
    <p:sldId id="1613" r:id="rId101"/>
    <p:sldId id="1614" r:id="rId102"/>
    <p:sldId id="1615" r:id="rId103"/>
    <p:sldId id="1616" r:id="rId104"/>
    <p:sldId id="1617" r:id="rId105"/>
    <p:sldId id="1618" r:id="rId106"/>
    <p:sldId id="1619" r:id="rId107"/>
    <p:sldId id="1620" r:id="rId108"/>
    <p:sldId id="1621" r:id="rId109"/>
    <p:sldId id="1622" r:id="rId110"/>
    <p:sldId id="1623" r:id="rId111"/>
    <p:sldId id="1624" r:id="rId112"/>
    <p:sldId id="1625" r:id="rId113"/>
    <p:sldId id="1626" r:id="rId114"/>
    <p:sldId id="1627" r:id="rId115"/>
    <p:sldId id="1628" r:id="rId116"/>
    <p:sldId id="1629" r:id="rId117"/>
    <p:sldId id="1630" r:id="rId118"/>
    <p:sldId id="1631" r:id="rId119"/>
    <p:sldId id="1644" r:id="rId120"/>
    <p:sldId id="1632" r:id="rId121"/>
    <p:sldId id="1633" r:id="rId122"/>
    <p:sldId id="1634" r:id="rId123"/>
    <p:sldId id="1635" r:id="rId124"/>
    <p:sldId id="1636" r:id="rId125"/>
    <p:sldId id="1637" r:id="rId126"/>
    <p:sldId id="1645" r:id="rId127"/>
    <p:sldId id="1646" r:id="rId128"/>
    <p:sldId id="1638" r:id="rId129"/>
    <p:sldId id="1639" r:id="rId130"/>
    <p:sldId id="1640" r:id="rId131"/>
    <p:sldId id="1641" r:id="rId132"/>
    <p:sldId id="1642" r:id="rId133"/>
    <p:sldId id="1643" r:id="rId134"/>
    <p:sldId id="1652" r:id="rId135"/>
    <p:sldId id="1654" r:id="rId136"/>
    <p:sldId id="1655" r:id="rId137"/>
    <p:sldId id="1661" r:id="rId138"/>
    <p:sldId id="1658" r:id="rId139"/>
    <p:sldId id="1659" r:id="rId140"/>
    <p:sldId id="1027" r:id="rId141"/>
    <p:sldId id="1041" r:id="rId142"/>
    <p:sldId id="1035" r:id="rId143"/>
    <p:sldId id="1662" r:id="rId144"/>
    <p:sldId id="1663" r:id="rId145"/>
    <p:sldId id="1664" r:id="rId146"/>
    <p:sldId id="1665" r:id="rId147"/>
    <p:sldId id="1675" r:id="rId148"/>
    <p:sldId id="1676" r:id="rId149"/>
    <p:sldId id="1677" r:id="rId150"/>
    <p:sldId id="1678" r:id="rId151"/>
    <p:sldId id="1679" r:id="rId152"/>
    <p:sldId id="1666" r:id="rId153"/>
    <p:sldId id="1667" r:id="rId154"/>
    <p:sldId id="1668" r:id="rId155"/>
    <p:sldId id="1669" r:id="rId156"/>
    <p:sldId id="1670" r:id="rId157"/>
    <p:sldId id="1671" r:id="rId158"/>
    <p:sldId id="1672" r:id="rId159"/>
    <p:sldId id="1673" r:id="rId160"/>
    <p:sldId id="1674" r:id="rId161"/>
    <p:sldId id="889" r:id="rId162"/>
    <p:sldId id="1088" r:id="rId163"/>
    <p:sldId id="1039" r:id="rId164"/>
    <p:sldId id="1445" r:id="rId165"/>
    <p:sldId id="1446" r:id="rId166"/>
    <p:sldId id="1040" r:id="rId167"/>
    <p:sldId id="1680" r:id="rId168"/>
    <p:sldId id="1681" r:id="rId169"/>
    <p:sldId id="1682" r:id="rId170"/>
    <p:sldId id="1683" r:id="rId171"/>
    <p:sldId id="1698" r:id="rId172"/>
    <p:sldId id="1699" r:id="rId173"/>
    <p:sldId id="1686" r:id="rId174"/>
    <p:sldId id="1687" r:id="rId175"/>
    <p:sldId id="1688" r:id="rId176"/>
    <p:sldId id="1689" r:id="rId177"/>
    <p:sldId id="1690" r:id="rId178"/>
    <p:sldId id="1692" r:id="rId179"/>
    <p:sldId id="1694" r:id="rId180"/>
    <p:sldId id="1695" r:id="rId181"/>
    <p:sldId id="1696" r:id="rId182"/>
    <p:sldId id="1697" r:id="rId183"/>
    <p:sldId id="1282" r:id="rId184"/>
    <p:sldId id="1090" r:id="rId185"/>
    <p:sldId id="1477" r:id="rId186"/>
    <p:sldId id="1724" r:id="rId187"/>
    <p:sldId id="1095" r:id="rId188"/>
    <p:sldId id="1700" r:id="rId189"/>
    <p:sldId id="1701" r:id="rId190"/>
    <p:sldId id="1118" r:id="rId191"/>
    <p:sldId id="1702" r:id="rId192"/>
    <p:sldId id="1703" r:id="rId193"/>
    <p:sldId id="1704" r:id="rId194"/>
    <p:sldId id="1719" r:id="rId195"/>
    <p:sldId id="1705" r:id="rId196"/>
    <p:sldId id="1706" r:id="rId197"/>
    <p:sldId id="1707" r:id="rId198"/>
    <p:sldId id="1708" r:id="rId199"/>
    <p:sldId id="1709" r:id="rId200"/>
    <p:sldId id="1710" r:id="rId201"/>
    <p:sldId id="1711" r:id="rId202"/>
    <p:sldId id="1720" r:id="rId203"/>
    <p:sldId id="1712" r:id="rId204"/>
    <p:sldId id="1713" r:id="rId205"/>
    <p:sldId id="1714" r:id="rId206"/>
    <p:sldId id="1721" r:id="rId207"/>
    <p:sldId id="1715" r:id="rId208"/>
    <p:sldId id="1716" r:id="rId209"/>
    <p:sldId id="1717" r:id="rId210"/>
    <p:sldId id="1718" r:id="rId211"/>
  </p:sldIdLst>
  <p:sldSz cx="12192000" cy="6858000"/>
  <p:notesSz cx="6797675" cy="9929813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37BDEE-2D67-4A1A-A9EE-56DB5982797B}">
          <p14:sldIdLst>
            <p14:sldId id="814"/>
          </p14:sldIdLst>
        </p14:section>
        <p14:section name="Table of Contents" id="{933271CC-EB43-41CE-B394-7C13FD966F44}">
          <p14:sldIdLst>
            <p14:sldId id="747"/>
            <p14:sldId id="817"/>
          </p14:sldIdLst>
        </p14:section>
        <p14:section name="Customer" id="{B8E7022E-8526-4EEF-AA95-7FD25776628E}">
          <p14:sldIdLst>
            <p14:sldId id="1569"/>
            <p14:sldId id="1576"/>
            <p14:sldId id="1577"/>
            <p14:sldId id="1578"/>
            <p14:sldId id="1579"/>
          </p14:sldIdLst>
        </p14:section>
        <p14:section name="Product" id="{B42B614F-BA85-42E6-B25D-3B3DF0CA08A5}">
          <p14:sldIdLst>
            <p14:sldId id="751"/>
            <p14:sldId id="1155"/>
          </p14:sldIdLst>
        </p14:section>
        <p14:section name="Inventory &amp; Stock" id="{051241E8-031F-4602-A3B1-AD18DC241A06}">
          <p14:sldIdLst>
            <p14:sldId id="1172"/>
            <p14:sldId id="1580"/>
          </p14:sldIdLst>
        </p14:section>
        <p14:section name="Sale" id="{B24BB1D3-6918-4B1E-8C36-3D81F66DA4D2}">
          <p14:sldIdLst>
            <p14:sldId id="1159"/>
            <p14:sldId id="1169"/>
            <p14:sldId id="1161"/>
            <p14:sldId id="1162"/>
            <p14:sldId id="1163"/>
            <p14:sldId id="799"/>
            <p14:sldId id="810"/>
            <p14:sldId id="833"/>
          </p14:sldIdLst>
        </p14:section>
        <p14:section name="State Changes - Impact Analysis Model" id="{95D26621-2AC4-432E-A2A9-7144A019EE3B}">
          <p14:sldIdLst>
            <p14:sldId id="1153"/>
            <p14:sldId id="1647"/>
            <p14:sldId id="1723"/>
            <p14:sldId id="1534"/>
            <p14:sldId id="1544"/>
            <p14:sldId id="1543"/>
            <p14:sldId id="1545"/>
          </p14:sldIdLst>
        </p14:section>
        <p14:section name="Customer Sale - State Changes" id="{900E9E84-185D-454F-B5D1-09A6116896B9}">
          <p14:sldIdLst>
            <p14:sldId id="1154"/>
            <p14:sldId id="934"/>
            <p14:sldId id="929"/>
            <p14:sldId id="832"/>
            <p14:sldId id="930"/>
            <p14:sldId id="1546"/>
            <p14:sldId id="1547"/>
            <p14:sldId id="1722"/>
            <p14:sldId id="1203"/>
            <p14:sldId id="1204"/>
            <p14:sldId id="1581"/>
            <p14:sldId id="1582"/>
            <p14:sldId id="1583"/>
            <p14:sldId id="1584"/>
            <p14:sldId id="1585"/>
            <p14:sldId id="1586"/>
            <p14:sldId id="1587"/>
            <p14:sldId id="1588"/>
            <p14:sldId id="1589"/>
            <p14:sldId id="1595"/>
            <p14:sldId id="931"/>
            <p14:sldId id="1218"/>
            <p14:sldId id="933"/>
            <p14:sldId id="1548"/>
            <p14:sldId id="1549"/>
            <p14:sldId id="1591"/>
            <p14:sldId id="1592"/>
            <p14:sldId id="813"/>
            <p14:sldId id="1568"/>
            <p14:sldId id="978"/>
            <p14:sldId id="948"/>
            <p14:sldId id="949"/>
            <p14:sldId id="1593"/>
            <p14:sldId id="950"/>
            <p14:sldId id="1550"/>
            <p14:sldId id="1551"/>
            <p14:sldId id="1594"/>
            <p14:sldId id="1264"/>
            <p14:sldId id="1598"/>
            <p14:sldId id="1602"/>
            <p14:sldId id="1267"/>
            <p14:sldId id="1596"/>
            <p14:sldId id="1597"/>
            <p14:sldId id="1599"/>
            <p14:sldId id="1600"/>
          </p14:sldIdLst>
        </p14:section>
        <p14:section name="Customer Shipment - State Changes" id="{6D13C80C-6D7B-49A6-840B-05B390F75756}">
          <p14:sldIdLst>
            <p14:sldId id="1281"/>
            <p14:sldId id="983"/>
            <p14:sldId id="834"/>
            <p14:sldId id="1601"/>
            <p14:sldId id="1603"/>
            <p14:sldId id="1604"/>
            <p14:sldId id="1302"/>
            <p14:sldId id="1303"/>
            <p14:sldId id="1310"/>
            <p14:sldId id="1304"/>
            <p14:sldId id="1309"/>
            <p14:sldId id="1605"/>
            <p14:sldId id="1606"/>
            <p14:sldId id="1314"/>
            <p14:sldId id="1315"/>
            <p14:sldId id="1329"/>
            <p14:sldId id="1608"/>
            <p14:sldId id="1607"/>
            <p14:sldId id="1609"/>
            <p14:sldId id="1317"/>
            <p14:sldId id="1005"/>
            <p14:sldId id="1008"/>
            <p14:sldId id="1009"/>
            <p14:sldId id="1330"/>
            <p14:sldId id="1014"/>
            <p14:sldId id="1610"/>
            <p14:sldId id="1611"/>
            <p14:sldId id="1613"/>
            <p14:sldId id="1614"/>
            <p14:sldId id="1615"/>
            <p14:sldId id="1616"/>
            <p14:sldId id="1617"/>
            <p14:sldId id="1618"/>
            <p14:sldId id="1619"/>
            <p14:sldId id="1620"/>
            <p14:sldId id="1621"/>
            <p14:sldId id="1622"/>
            <p14:sldId id="1623"/>
            <p14:sldId id="1624"/>
            <p14:sldId id="1625"/>
            <p14:sldId id="1626"/>
            <p14:sldId id="1627"/>
            <p14:sldId id="1628"/>
            <p14:sldId id="1629"/>
            <p14:sldId id="1630"/>
            <p14:sldId id="1631"/>
            <p14:sldId id="1644"/>
            <p14:sldId id="1632"/>
            <p14:sldId id="1633"/>
            <p14:sldId id="1634"/>
            <p14:sldId id="1635"/>
            <p14:sldId id="1636"/>
            <p14:sldId id="1637"/>
            <p14:sldId id="1645"/>
            <p14:sldId id="1646"/>
            <p14:sldId id="1638"/>
            <p14:sldId id="1639"/>
            <p14:sldId id="1640"/>
            <p14:sldId id="1641"/>
            <p14:sldId id="1642"/>
            <p14:sldId id="1643"/>
          </p14:sldIdLst>
        </p14:section>
        <p14:section name="Customer Invoice - State Changes" id="{BE439BD0-F511-4B80-848F-93CE1B538688}">
          <p14:sldIdLst>
            <p14:sldId id="1652"/>
            <p14:sldId id="1654"/>
            <p14:sldId id="1655"/>
            <p14:sldId id="1661"/>
            <p14:sldId id="1658"/>
            <p14:sldId id="1659"/>
            <p14:sldId id="1027"/>
            <p14:sldId id="1041"/>
            <p14:sldId id="1035"/>
            <p14:sldId id="1662"/>
            <p14:sldId id="1663"/>
            <p14:sldId id="1664"/>
            <p14:sldId id="1665"/>
            <p14:sldId id="1675"/>
            <p14:sldId id="1676"/>
            <p14:sldId id="1677"/>
            <p14:sldId id="1678"/>
            <p14:sldId id="1679"/>
            <p14:sldId id="1666"/>
            <p14:sldId id="1667"/>
            <p14:sldId id="1668"/>
            <p14:sldId id="1669"/>
            <p14:sldId id="1670"/>
            <p14:sldId id="1671"/>
            <p14:sldId id="1672"/>
            <p14:sldId id="1673"/>
            <p14:sldId id="1674"/>
            <p14:sldId id="889"/>
            <p14:sldId id="1088"/>
            <p14:sldId id="1039"/>
            <p14:sldId id="1445"/>
            <p14:sldId id="1446"/>
            <p14:sldId id="1040"/>
            <p14:sldId id="1680"/>
            <p14:sldId id="1681"/>
            <p14:sldId id="1682"/>
            <p14:sldId id="1683"/>
            <p14:sldId id="1698"/>
            <p14:sldId id="1699"/>
            <p14:sldId id="1686"/>
            <p14:sldId id="1687"/>
            <p14:sldId id="1688"/>
            <p14:sldId id="1689"/>
            <p14:sldId id="1690"/>
            <p14:sldId id="1692"/>
            <p14:sldId id="1694"/>
            <p14:sldId id="1695"/>
            <p14:sldId id="1696"/>
            <p14:sldId id="1697"/>
          </p14:sldIdLst>
        </p14:section>
        <p14:section name="Customer Payment - State Changes" id="{752841FC-B529-4A9B-87C2-FB2518C0BD8F}">
          <p14:sldIdLst>
            <p14:sldId id="1282"/>
            <p14:sldId id="1090"/>
            <p14:sldId id="1477"/>
            <p14:sldId id="1724"/>
            <p14:sldId id="1095"/>
            <p14:sldId id="1700"/>
            <p14:sldId id="1701"/>
            <p14:sldId id="1118"/>
            <p14:sldId id="1702"/>
            <p14:sldId id="1703"/>
            <p14:sldId id="1704"/>
            <p14:sldId id="1719"/>
            <p14:sldId id="1705"/>
            <p14:sldId id="1706"/>
            <p14:sldId id="1707"/>
            <p14:sldId id="1708"/>
            <p14:sldId id="1709"/>
            <p14:sldId id="1710"/>
            <p14:sldId id="1711"/>
            <p14:sldId id="1720"/>
            <p14:sldId id="1712"/>
            <p14:sldId id="1713"/>
            <p14:sldId id="1714"/>
            <p14:sldId id="1721"/>
            <p14:sldId id="1715"/>
            <p14:sldId id="1716"/>
            <p14:sldId id="1717"/>
            <p14:sldId id="17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04" autoAdjust="0"/>
    <p:restoredTop sz="95297" autoAdjust="0"/>
  </p:normalViewPr>
  <p:slideViewPr>
    <p:cSldViewPr snapToGrid="0">
      <p:cViewPr varScale="1">
        <p:scale>
          <a:sx n="83" d="100"/>
          <a:sy n="83" d="100"/>
        </p:scale>
        <p:origin x="91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06/05/2021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84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25FF1-A07E-4F2A-BFBC-30ED794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xwise/tryton-by-example/tree/5.0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8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7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2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7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3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png"/><Relationship Id="rId4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524000" y="589604"/>
            <a:ext cx="9144000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712" y="1892037"/>
            <a:ext cx="9456576" cy="2417607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Tryton</a:t>
            </a:r>
            <a:r>
              <a:rPr lang="fr-BE" sz="3200" dirty="0"/>
              <a:t> installation &amp; usage</a:t>
            </a:r>
            <a:br>
              <a:rPr lang="fr-BE" sz="3200" dirty="0"/>
            </a:br>
            <a:r>
              <a:rPr lang="fr-BE" sz="3200" dirty="0"/>
              <a:t>for first time </a:t>
            </a:r>
            <a:r>
              <a:rPr lang="fr-BE" sz="3200" dirty="0" err="1"/>
              <a:t>administrators</a:t>
            </a:r>
            <a:r>
              <a:rPr lang="fr-BE" sz="3200" dirty="0"/>
              <a:t> &amp; </a:t>
            </a:r>
            <a:r>
              <a:rPr lang="fr-BE" sz="3200" dirty="0" err="1"/>
              <a:t>users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Sale</a:t>
            </a:r>
            <a:endParaRPr lang="en-BE" sz="3200" dirty="0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4921BD37-8202-42D1-8A3F-D701E6DCA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367" y="4988766"/>
            <a:ext cx="9144000" cy="1684595"/>
          </a:xfrm>
        </p:spPr>
        <p:txBody>
          <a:bodyPr>
            <a:normAutofit/>
          </a:bodyPr>
          <a:lstStyle/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i="0" dirty="0">
                <a:solidFill>
                  <a:srgbClr val="333333"/>
                </a:solidFill>
                <a:effectLst/>
              </a:rPr>
              <a:t>Version of presentation : </a:t>
            </a:r>
            <a:r>
              <a:rPr lang="en-US" sz="1800" i="0" dirty="0">
                <a:solidFill>
                  <a:srgbClr val="333333"/>
                </a:solidFill>
                <a:effectLst/>
                <a:hlinkClick r:id="rId3"/>
              </a:rPr>
              <a:t>5.0</a:t>
            </a:r>
            <a:br>
              <a:rPr lang="en-US" sz="1800" i="0" dirty="0">
                <a:solidFill>
                  <a:srgbClr val="333333"/>
                </a:solidFill>
                <a:effectLst/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5.8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4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  <a:endParaRPr lang="en-US" sz="1800" i="0" dirty="0">
              <a:solidFill>
                <a:srgbClr val="333333"/>
              </a:solidFill>
              <a:effectLst/>
            </a:endParaRP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1" y="960581"/>
            <a:ext cx="85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« Product » </a:t>
            </a:r>
            <a:r>
              <a:rPr lang="fr-BE" dirty="0" err="1"/>
              <a:t>related</a:t>
            </a:r>
            <a:r>
              <a:rPr lang="fr-BE" dirty="0"/>
              <a:t> modules have been </a:t>
            </a:r>
            <a:r>
              <a:rPr lang="fr-BE" dirty="0" err="1"/>
              <a:t>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a « Product » and </a:t>
            </a:r>
            <a:r>
              <a:rPr lang="fr-BE" dirty="0" err="1"/>
              <a:t>its</a:t>
            </a:r>
            <a:r>
              <a:rPr lang="fr-BE" dirty="0"/>
              <a:t> « Variant » have been </a:t>
            </a:r>
            <a:r>
              <a:rPr lang="fr-BE" dirty="0" err="1"/>
              <a:t>defined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235FF-8E6D-4225-9FD9-B318F4DBC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790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8A2C6-1BE6-4F14-9D29-BD84EDA5A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49" y="827314"/>
            <a:ext cx="8466269" cy="1975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BE1A34-C479-40B1-9D96-F38769C5D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78" y="2802777"/>
            <a:ext cx="5191322" cy="3383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D6F6D9-A018-445A-8B8F-75370F441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929" y="3134074"/>
            <a:ext cx="4169562" cy="372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201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577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A623C-2101-4B26-AA32-ACE3EC28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1471"/>
            <a:ext cx="89439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014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E824A-28A6-4274-B763-87EE8EEF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9535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904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80A1-6AA2-409F-9E08-BEC2F6AD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9947"/>
            <a:ext cx="8810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023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E64D13-DED2-4588-A5F1-D31D9639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737436" cy="305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16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1828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989483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3FF23-EC1E-496B-91EC-A6664E2FC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718" y="3429000"/>
            <a:ext cx="2247900" cy="2208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4A5F1D-7CBF-443B-AB84-348922054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73091"/>
            <a:ext cx="8667386" cy="587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96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C653C0-8932-432D-900E-7792F2BAF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48744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1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Inventory &amp; Stock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95641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61270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031705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Packed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Assigned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077865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096233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312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0F0B57-2698-4784-9AEE-5C6A3796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998"/>
            <a:ext cx="6015182" cy="1780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C7BB35-5EAC-4BB3-A812-6A228DFB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89" y="2787400"/>
            <a:ext cx="5632356" cy="407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D952C2-41D8-4068-A9F5-F69C5C8DC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645" y="3232934"/>
            <a:ext cx="3639650" cy="35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68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768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55DA9-9039-44F3-A30F-F266AD2C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8225"/>
            <a:ext cx="84677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427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9042E-6E51-4665-B965-EA40675C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4486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70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80A1-6AA2-409F-9E08-BEC2F6AD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9947"/>
            <a:ext cx="8810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075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A4F20-465E-4078-9C6F-3FAC2DC1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9783051" cy="32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8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4818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« Inventory &amp; Stock » </a:t>
            </a:r>
            <a:r>
              <a:rPr lang="fr-BE" dirty="0" err="1"/>
              <a:t>related</a:t>
            </a:r>
            <a:r>
              <a:rPr lang="fr-BE" dirty="0"/>
              <a:t> modules have been </a:t>
            </a:r>
            <a:r>
              <a:rPr lang="fr-BE" dirty="0" err="1"/>
              <a:t>activated</a:t>
            </a:r>
            <a:endParaRPr lang="fr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AA920-CE05-41BD-8EA3-339E395E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0" y="0"/>
            <a:ext cx="2190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634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3315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700F08-826D-4065-A9AD-427A7C417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31" y="827314"/>
            <a:ext cx="8448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62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898D9B-93AD-428B-9EB1-B870C14C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532"/>
            <a:ext cx="7096754" cy="594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522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8057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07623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812646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5100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961E7E-61D9-42EC-8CFE-611B5751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44" y="912328"/>
            <a:ext cx="6602943" cy="59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138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03CB3-968D-49C6-8974-5151DE6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5470236" cy="1352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C82C32-4C81-4E14-843F-FA1E86AE2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126774"/>
            <a:ext cx="5470236" cy="47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049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9A3B81-16EB-412A-A04D-A57B06A5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4300"/>
            <a:ext cx="8074891" cy="1850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270F54-4BD1-44BF-B0D1-C2846718A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40" y="2664534"/>
            <a:ext cx="5647827" cy="3717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A49E39-7243-4127-B7A3-88AB143C4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321" y="3355039"/>
            <a:ext cx="5521077" cy="30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95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05673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55DA9-9039-44F3-A30F-F266AD2C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8225"/>
            <a:ext cx="84677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820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51A67-8DEA-4743-AAAB-71990D76F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3820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044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8BBC8-1EF5-4C63-BAD6-E514B5A7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3534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231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A4F20-465E-4078-9C6F-3FAC2DC1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9783051" cy="32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033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7887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55030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910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Invoice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Draft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system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D1A58-07D8-4621-8EAF-36893079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961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4F54-0CA7-4886-95C9-D78195FC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926"/>
            <a:ext cx="6171791" cy="121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7268C-4EFB-44E9-8241-CD7847C9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395"/>
            <a:ext cx="6171791" cy="4636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6386C5-8445-4ACE-A21B-48A4B60DB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791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/>
              <a:t>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50368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348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73253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061C7-47FD-4963-818B-07CA622F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78" y="827314"/>
            <a:ext cx="6817963" cy="6030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10390-0BEF-4651-BE8D-A260DA8F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729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50891-F5CC-48FF-B3F1-60840B51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560127" cy="60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654B-9E90-4782-B413-A848787C0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663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6197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25154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Validated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032665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195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961E7E-61D9-42EC-8CFE-611B5751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44" y="912328"/>
            <a:ext cx="6602943" cy="59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495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03CB3-968D-49C6-8974-5151DE6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5470236" cy="1352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CD5F1-27D9-4BFD-AB8E-377AA1F46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07710"/>
            <a:ext cx="5822516" cy="46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32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1BAA5-1280-4BBA-A99A-1B596B62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452EEA-E4FA-4D32-9424-4F0F0E4D0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78" y="827314"/>
            <a:ext cx="6817963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948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FBC0A-460A-40A9-AF01-FD094A37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B2B64-9555-4FE6-99BE-F2555D3D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560127" cy="6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188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F994-DAF0-4D06-80B3-1888149E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D50F6-5158-4063-9C31-B4901CD7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255"/>
            <a:ext cx="94011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78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B9F9-4567-4F53-96AF-57D9A27D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8" y="837084"/>
            <a:ext cx="7448628" cy="6020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0421B-1808-49A6-B414-BA5D1C0C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72" y="827314"/>
            <a:ext cx="1737048" cy="82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628A9C-4388-47DF-9B66-02EBB776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738" y="1717877"/>
            <a:ext cx="1730182" cy="803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3ED4E2-5A68-42EE-B5AC-45241D6EA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871" y="2592656"/>
            <a:ext cx="1961819" cy="42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82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030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3935"/>
            <a:ext cx="11353800" cy="2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207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FC46-CEFA-4B49-9119-C4625D6A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699"/>
            <a:ext cx="9179678" cy="1997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61B566-5DB6-4802-AD20-2718E045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2" y="4783385"/>
            <a:ext cx="9224973" cy="1967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27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94DCB-ED1D-464A-9104-6AF45470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9533"/>
            <a:ext cx="8902852" cy="4278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AF9AE-6A8C-42B9-B51F-A0C7B9AF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8" y="827314"/>
            <a:ext cx="6809226" cy="16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586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A5C77-22D1-4B59-9667-58A9C270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2439"/>
            <a:ext cx="9046029" cy="51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5212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0D628-2EA7-4555-B9D6-C2F41B14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3269559"/>
            <a:ext cx="9531927" cy="2034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865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6DC11-6692-446E-A1A1-305D9468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7" y="3201848"/>
            <a:ext cx="9140598" cy="19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999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A2613-D9F9-492C-8EA8-6E47B046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5392"/>
            <a:ext cx="8869218" cy="67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AEE3D-1C12-40F5-8A1A-0AC959BE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1971"/>
            <a:ext cx="90487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1506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66E63-755C-462D-AF27-16CEBA51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7314"/>
            <a:ext cx="849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215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63047-A431-4435-B057-291DE232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86649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9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E7E1A-CA9A-4201-8199-D4EF3794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8" y="827314"/>
            <a:ext cx="4008137" cy="60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5085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52C0E-4C26-4000-9A93-5122912F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5478"/>
            <a:ext cx="8181975" cy="470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698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2144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BD34F-51E1-4689-A241-BAA80B9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FB5A-BF54-4D0A-8DD5-82CC25E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CCA5-2796-477D-86BA-4A809E60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505"/>
            <a:ext cx="8124972" cy="53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473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117887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FC9A08-FD17-4193-AF1A-18C2EE14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5"/>
            <a:ext cx="4518891" cy="1388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7952-EA73-4552-8F88-BD5F1E80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5816"/>
            <a:ext cx="5033171" cy="4532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444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2F9EBE-30E1-403A-9325-7C198BEA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3085"/>
            <a:ext cx="6563538" cy="59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675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98247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16970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157970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45A4DE4-E78C-4415-8EBE-B0B08BBB0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808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5652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686211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 ; Journal « Revenue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 &amp;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0046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169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27AF19-1760-4357-A2C3-F8E8C866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4879109" cy="1769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57B28F-6FDB-4740-BA86-BFECA2503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308" y="1694382"/>
            <a:ext cx="6345317" cy="44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5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DBF5A-2F46-4391-B500-33978E07A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575" y="0"/>
            <a:ext cx="2257425" cy="445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B492C7-F907-4072-AC19-5FE9A7A30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08" y="1008102"/>
            <a:ext cx="7813519" cy="21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908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03CB3-968D-49C6-8974-5151DE6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5470236" cy="1352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CD5F1-27D9-4BFD-AB8E-377AA1F46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07710"/>
            <a:ext cx="5822516" cy="46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36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7952-EA73-4552-8F88-BD5F1E80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03846"/>
            <a:ext cx="6723378" cy="6054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190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2F9EBE-30E1-403A-9325-7C198BEA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3085"/>
            <a:ext cx="6563538" cy="59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832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173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F994-DAF0-4D06-80B3-1888149E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D50F6-5158-4063-9C31-B4901CD7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255"/>
            <a:ext cx="94011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62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174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753D4-D995-4D04-99DF-3017F584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359034" cy="20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895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3935"/>
            <a:ext cx="11353800" cy="2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7744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05181E-8628-415E-8DE3-F7E07A65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3761510" cy="1622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30BAB-49DE-45DF-8A80-A06C34207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339842"/>
            <a:ext cx="11240111" cy="242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14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CBC7F-CE2D-4DF2-A1D0-96C65F2E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9149"/>
            <a:ext cx="6046472" cy="1617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9D644-74D2-4B24-A343-25C0725F1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4395"/>
            <a:ext cx="7623152" cy="427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197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89EA40-BF80-4421-B432-DCDDC3EA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3467"/>
            <a:ext cx="11353800" cy="2457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79B91-5A52-4E3F-A040-CEAC80DD4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3627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744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DD2719-E500-45CC-A1D5-05A52CC0B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8675"/>
            <a:ext cx="9182100" cy="3038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BAD92C-722F-48CE-8B9E-9767B9D73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41" y="3867150"/>
            <a:ext cx="9109792" cy="9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55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92464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4BCC4D-7F26-4E3E-BFD1-42647C75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2392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406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C8FC76-D9B4-436E-A7B7-4418A53D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3"/>
            <a:ext cx="9092825" cy="59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4223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D0ACB-F099-48A4-863E-86A79032A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94628"/>
            <a:ext cx="80010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181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Payment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91562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0FFF0-A3FA-42F4-B8B4-F41FEDC44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98538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 err="1"/>
              <a:t>Precondition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0329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Payment</a:t>
            </a:r>
            <a:r>
              <a:rPr lang="fr-BE" dirty="0"/>
              <a:t> Method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31DF-FD1E-44FE-BC8C-E6C37DCE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5" y="0"/>
            <a:ext cx="2428875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AEC29-FE67-4433-A26C-BD0DEE12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8" y="4183446"/>
            <a:ext cx="5567934" cy="2674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EED04-C3FE-4988-BF54-FB902D8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83446"/>
            <a:ext cx="5522458" cy="267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7400-83F0-4315-A62B-78D9CFCA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77298"/>
            <a:ext cx="85629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009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Action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5013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220541-94F0-4BB8-9C3E-492F64601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30652"/>
            <a:ext cx="6759864" cy="4210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0D92F-2579-4391-9B4B-C1F9D694C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92678"/>
            <a:ext cx="4426527" cy="14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197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8FF22-3116-4CBE-9113-D72FE967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1361"/>
            <a:ext cx="8745529" cy="59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03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4D442F-B499-4B3C-BA31-18B390EA04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84968-F920-47C7-B717-4F450EDD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870772"/>
            <a:ext cx="5409646" cy="1350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06CC91-3B35-4159-BBA4-F414D66BB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67357"/>
            <a:ext cx="5428125" cy="1391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3A5CBB-0B82-4446-9D6F-E63D80BC3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3704789"/>
            <a:ext cx="5412694" cy="14153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A94F67-DC5D-4E12-B682-57A81A8E0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5116396"/>
            <a:ext cx="5356435" cy="137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01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Impact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961732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62404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Paid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626976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45A4DE4-E78C-4415-8EBE-B0B08BBB0AEC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5652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686211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 ; Journal « Revenue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 &amp;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91075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6AA46-4E11-4A95-8DF8-17A4BA3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93" y="1595736"/>
            <a:ext cx="5717307" cy="5264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193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3FA12-7E3B-46E8-921C-6EED82AFB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66" y="827313"/>
            <a:ext cx="5443970" cy="16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99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4DFE7-2F8E-494A-9361-DC23131D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791575" cy="45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937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89A410-5C78-452C-B0F6-5C6A3F37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5044151" cy="1250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0A75B-32AD-4E25-9416-A2D822B9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78181"/>
            <a:ext cx="6068828" cy="47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851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D9647-228E-4794-8A57-732D321D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4842164" cy="1579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CFCFD4-9D53-41F5-AF7C-136B1A932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5" y="2406563"/>
            <a:ext cx="7174607" cy="43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051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8AAABD-A7D1-49EC-BADD-665A09EE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93863"/>
            <a:ext cx="9229395" cy="5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283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198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F994-DAF0-4D06-80B3-1888149E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D50F6-5158-4063-9C31-B4901CD7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255"/>
            <a:ext cx="94011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608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2AC87A-9D46-4C16-96DB-4FE5B90CE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639"/>
            <a:ext cx="7924800" cy="18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8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9C73-4149-4D19-AF4C-E3E0DE2E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 (2/2)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3EE12-2D24-4EC2-8911-FB2EF095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09" y="828675"/>
            <a:ext cx="499742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38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3935"/>
            <a:ext cx="11353800" cy="2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9375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05181E-8628-415E-8DE3-F7E07A65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827313"/>
            <a:ext cx="5347525" cy="230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30BAB-49DE-45DF-8A80-A06C34207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375890"/>
            <a:ext cx="11244264" cy="242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542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FACAE-7CBC-4143-9AEC-8B5E846A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785132"/>
            <a:ext cx="5362575" cy="2390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EC82A2-2E99-41BA-9952-A549651CF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318071"/>
            <a:ext cx="11237538" cy="29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1416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9D644-74D2-4B24-A343-25C0725F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4395"/>
            <a:ext cx="7623152" cy="4276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EE012-BDFF-420B-BA6F-A0C4C7C3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62000"/>
            <a:ext cx="5476603" cy="16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383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7B419-F2F0-427C-A5EB-A55D816D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407"/>
            <a:ext cx="9229725" cy="49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585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89EA40-BF80-4421-B432-DCDDC3EA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3467"/>
            <a:ext cx="11353800" cy="2457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79B91-5A52-4E3F-A040-CEAC80DD4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3627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80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CF9CE-11CC-406B-B026-96F3904E5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81100"/>
            <a:ext cx="6105525" cy="1952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00ADF3-456D-4801-BB0C-35E3198E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84800"/>
            <a:ext cx="11187333" cy="29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7963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BAD92C-722F-48CE-8B9E-9767B9D73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68" y="4245841"/>
            <a:ext cx="8870373" cy="884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AE612-40A8-4C36-A46E-D129DB468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41" y="844344"/>
            <a:ext cx="8953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1301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FCF43-F837-4670-B326-D517C4AA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86" y="827314"/>
            <a:ext cx="89535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233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7CB22-3717-4DDD-86FF-FDF3B55F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21737"/>
            <a:ext cx="8678265" cy="58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89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C9B23-B0AC-49FC-96A7-129B55C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- State Changes - Impact </a:t>
            </a:r>
            <a:r>
              <a:rPr lang="fr-BE" dirty="0" err="1"/>
              <a:t>Analysis</a:t>
            </a:r>
            <a:r>
              <a:rPr lang="fr-BE" dirty="0"/>
              <a:t> Model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F2EA9-01DD-47FB-AE6D-A1CD9F8D4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6874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63E4D7-0E78-46FA-BA81-769338C5B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9878"/>
            <a:ext cx="8010525" cy="4619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4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« Sales » </a:t>
            </a:r>
            <a:r>
              <a:rPr lang="fr-BE" dirty="0" err="1"/>
              <a:t>related</a:t>
            </a:r>
            <a:r>
              <a:rPr lang="fr-BE" dirty="0"/>
              <a:t> states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A9B4A-5E0E-4097-8084-A3B94178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37004"/>
            <a:ext cx="3632940" cy="1160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29BB2E-4BC0-4025-BFD2-C3789336D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1253"/>
            <a:ext cx="4650465" cy="1145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8636FE-B9C9-47BD-8007-0B42D72E4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90" y="4685146"/>
            <a:ext cx="2901830" cy="1153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3427B-67CE-4BFE-A91D-4CBC207B4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29126"/>
            <a:ext cx="5193145" cy="13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3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The basic State Diagram for « Sales »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207A1-AC81-4C44-9A77-DC534A61F696}"/>
              </a:ext>
            </a:extLst>
          </p:cNvPr>
          <p:cNvSpPr txBox="1"/>
          <p:nvPr/>
        </p:nvSpPr>
        <p:spPr>
          <a:xfrm>
            <a:off x="838200" y="5439618"/>
            <a:ext cx="789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</a:t>
            </a:r>
            <a:r>
              <a:rPr lang="fr-BE" dirty="0" err="1"/>
              <a:t>diagram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display the action </a:t>
            </a:r>
            <a:r>
              <a:rPr lang="fr-BE" dirty="0" err="1"/>
              <a:t>that</a:t>
            </a:r>
            <a:r>
              <a:rPr lang="fr-BE" dirty="0"/>
              <a:t> triggers the state transition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E49B5-7374-40E2-93E0-C2226700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325"/>
            <a:ext cx="112680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38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26923-D0A2-4EB3-91E1-6942B355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9798"/>
            <a:ext cx="2562225" cy="1314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B77470-3D19-4FD0-AC7F-149DF731E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88" y="1539798"/>
            <a:ext cx="2095500" cy="4705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A8124-D5AD-4385-88B9-55C1BF611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9798"/>
            <a:ext cx="2400300" cy="3371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1B9551-891D-4532-B88C-FE0CE98AE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712" y="1539798"/>
            <a:ext cx="1988943" cy="35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8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CE5F2-6A6E-462F-864C-0C1F4F55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75" y="1381496"/>
            <a:ext cx="2115435" cy="453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B51C2-C56B-4801-A095-0437168B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010" y="1381496"/>
            <a:ext cx="1962150" cy="2343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5BC323-B1CD-4DAE-8868-B065F73B6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303" y="1381496"/>
            <a:ext cx="1962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93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89B926-5ED3-4366-BE7F-64965E50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14" y="178193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A9430-55FB-4F10-BA1B-C5880630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004" y="1781931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68540-4B72-42CB-B4E9-9E2D8BA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994" y="1781931"/>
            <a:ext cx="21240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49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72C136-AF9E-4F91-A067-290F53FD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02" y="1557704"/>
            <a:ext cx="1733550" cy="3867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8C7AF3-94D5-41A6-9E33-E7814389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856" y="1557704"/>
            <a:ext cx="1943100" cy="433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05E57B-8A2A-43FE-93F1-8816C8EEF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60" y="1558602"/>
            <a:ext cx="2047875" cy="4714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07E0BF-AD45-443A-8DD8-9BB885E6F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3039" y="1557704"/>
            <a:ext cx="21431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4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Sale - State Changes - 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340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019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131121" y="2028616"/>
            <a:ext cx="33897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Customer</a:t>
            </a:r>
          </a:p>
          <a:p>
            <a:pPr algn="r"/>
            <a:r>
              <a:rPr lang="en-GB" sz="1600" b="1" dirty="0"/>
              <a:t>Product</a:t>
            </a:r>
          </a:p>
          <a:p>
            <a:pPr algn="r"/>
            <a:r>
              <a:rPr lang="en-GB" sz="1600" b="1" dirty="0"/>
              <a:t>Inventory &amp; Stock</a:t>
            </a:r>
          </a:p>
          <a:p>
            <a:pPr algn="r"/>
            <a:r>
              <a:rPr lang="en-GB" sz="1600" b="1" dirty="0"/>
              <a:t>Sale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State Change - Impact Analysis Model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Customer Sale</a:t>
            </a:r>
          </a:p>
          <a:p>
            <a:pPr algn="r"/>
            <a:r>
              <a:rPr lang="en-GB" sz="1600" b="1" dirty="0"/>
              <a:t>Customer Shipment</a:t>
            </a:r>
          </a:p>
          <a:p>
            <a:pPr algn="r"/>
            <a:r>
              <a:rPr lang="en-GB" sz="1600" b="1" dirty="0"/>
              <a:t>Customer Invoice</a:t>
            </a:r>
          </a:p>
          <a:p>
            <a:pPr algn="r"/>
            <a:r>
              <a:rPr lang="en-GB" sz="1600" b="1" dirty="0"/>
              <a:t>Customer Payment</a:t>
            </a:r>
          </a:p>
          <a:p>
            <a:pPr algn="r"/>
            <a:endParaRPr lang="en-BE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4520867" y="2028616"/>
            <a:ext cx="68329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Customer-related modules have been activated</a:t>
            </a:r>
          </a:p>
          <a:p>
            <a:r>
              <a:rPr lang="en-GB" sz="1600" dirty="0"/>
              <a:t>Product-related modules have been activated</a:t>
            </a:r>
          </a:p>
          <a:p>
            <a:r>
              <a:rPr lang="en-GB" sz="1600" dirty="0"/>
              <a:t>Stock-related modules have been activated</a:t>
            </a:r>
          </a:p>
          <a:p>
            <a:r>
              <a:rPr lang="en-GB" sz="1600" dirty="0"/>
              <a:t>Activating Sale-related modules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The entities that record changes when performing “Sale” related operations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Recording a Sale</a:t>
            </a:r>
          </a:p>
          <a:p>
            <a:r>
              <a:rPr lang="en-GB" sz="1600" dirty="0"/>
              <a:t>Recording a Shipment</a:t>
            </a:r>
          </a:p>
          <a:p>
            <a:r>
              <a:rPr lang="en-GB" sz="1600" dirty="0"/>
              <a:t>Emitting an Invoice</a:t>
            </a:r>
          </a:p>
          <a:p>
            <a:r>
              <a:rPr lang="en-GB" sz="1600" dirty="0"/>
              <a:t>Paying an Invoice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581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425075" y="1225690"/>
            <a:ext cx="242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are not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are in state « Draft »</a:t>
            </a:r>
          </a:p>
          <a:p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6977C9-E5E1-4AD0-BED4-6BDF040C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126089" cy="1677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30A28-833A-4C86-B801-CE09C904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46C918-FAF5-436E-8904-2BB44F5BF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24" y="2505161"/>
            <a:ext cx="4864821" cy="43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40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20166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997217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33874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2545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94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FF320-55FF-4F2A-945F-0788BC39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27DEA-B0AF-4DAC-9B04-AF42B1E7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0DB7C-29ED-4026-9230-8BB022D9D8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7808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939322" y="5937843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Sales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AE5BE-12C5-48A4-8E55-ABCCB37C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677727" cy="1903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AB0305-E552-4E1C-B5BA-15FED2E80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6598E8-4C40-4E43-A4AC-5FCABFA77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30883"/>
            <a:ext cx="4738913" cy="41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E03CD-F79C-434F-B87A-E253B45DE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5"/>
            <a:ext cx="7382937" cy="1662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076689-E0B7-44DA-BBA1-1C40DC5B0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0282"/>
            <a:ext cx="6310837" cy="43677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622086-928B-4E6D-AC47-E01925A23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1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FC46-CEFA-4B49-9119-C4625D6A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699"/>
            <a:ext cx="9179678" cy="1997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61B566-5DB6-4802-AD20-2718E045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2" y="4783385"/>
            <a:ext cx="9224973" cy="1967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32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94DCB-ED1D-464A-9104-6AF45470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9533"/>
            <a:ext cx="8902852" cy="4278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AF9AE-6A8C-42B9-B51F-A0C7B9AF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8" y="827314"/>
            <a:ext cx="6809226" cy="16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089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A5C77-22D1-4B59-9667-58A9C270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2439"/>
            <a:ext cx="9046029" cy="51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4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0D628-2EA7-4555-B9D6-C2F41B14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3269559"/>
            <a:ext cx="9531927" cy="2034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90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6DC11-6692-446E-A1A1-305D9468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7" y="3201848"/>
            <a:ext cx="9140598" cy="19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89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A2613-D9F9-492C-8EA8-6E47B046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5392"/>
            <a:ext cx="8869218" cy="67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AEE3D-1C12-40F5-8A1A-0AC959BE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1971"/>
            <a:ext cx="90487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63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66E63-755C-462D-AF27-16CEBA51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7314"/>
            <a:ext cx="849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63047-A431-4435-B057-291DE232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86649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8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52C0E-4C26-4000-9A93-5122912F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5478"/>
            <a:ext cx="8181975" cy="470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58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86632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4603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6631099" y="1725494"/>
            <a:ext cx="2780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are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reach</a:t>
            </a:r>
            <a:r>
              <a:rPr lang="fr-BE" dirty="0"/>
              <a:t> state « Quotation »</a:t>
            </a:r>
          </a:p>
          <a:p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29F2D-02F3-4127-8ED5-7A0EAB527C9A}"/>
              </a:ext>
            </a:extLst>
          </p:cNvPr>
          <p:cNvSpPr txBox="1"/>
          <p:nvPr/>
        </p:nvSpPr>
        <p:spPr>
          <a:xfrm>
            <a:off x="6631099" y="4174147"/>
            <a:ext cx="4170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returned</a:t>
            </a:r>
            <a:r>
              <a:rPr lang="fr-BE" dirty="0"/>
              <a:t> to state « Draft », e.g. </a:t>
            </a:r>
            <a:r>
              <a:rPr lang="fr-BE" dirty="0" err="1"/>
              <a:t>when</a:t>
            </a:r>
            <a:r>
              <a:rPr lang="fr-BE" dirty="0"/>
              <a:t> the </a:t>
            </a:r>
            <a:r>
              <a:rPr lang="fr-BE" dirty="0" err="1"/>
              <a:t>price</a:t>
            </a:r>
            <a:r>
              <a:rPr lang="fr-BE" dirty="0"/>
              <a:t> has been </a:t>
            </a:r>
            <a:r>
              <a:rPr lang="fr-BE" dirty="0" err="1"/>
              <a:t>renegociated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Customer »</a:t>
            </a:r>
            <a:endParaRPr lang="en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0B9A68-DA27-4446-AA61-83D4040ED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19EC8D-1D69-47AF-9250-015F44E74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780755"/>
            <a:ext cx="5063837" cy="16448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552C79-C3CA-4430-A2B7-39B54F469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67264"/>
            <a:ext cx="4830373" cy="43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5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83704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Customers</a:t>
            </a:r>
            <a:r>
              <a:rPr lang="fr-BE" dirty="0"/>
              <a:t> are </a:t>
            </a:r>
            <a:r>
              <a:rPr lang="fr-BE" dirty="0" err="1"/>
              <a:t>named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Customers</a:t>
            </a:r>
            <a:r>
              <a:rPr lang="fr-BE" dirty="0"/>
              <a:t> ».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 « Customer » for </a:t>
            </a:r>
            <a:r>
              <a:rPr lang="fr-BE" dirty="0" err="1"/>
              <a:t>commodity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Customers</a:t>
            </a:r>
            <a:r>
              <a:rPr lang="fr-BE" dirty="0"/>
              <a:t> are in </a:t>
            </a:r>
            <a:r>
              <a:rPr lang="fr-BE" dirty="0" err="1"/>
              <a:t>fact</a:t>
            </a:r>
            <a:r>
              <a:rPr lang="fr-BE" dirty="0"/>
              <a:t> party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roles</a:t>
            </a:r>
            <a:r>
              <a:rPr lang="fr-BE" dirty="0"/>
              <a:t> : </a:t>
            </a:r>
            <a:r>
              <a:rPr lang="fr-BE" dirty="0" err="1"/>
              <a:t>any</a:t>
            </a:r>
            <a:r>
              <a:rPr lang="fr-BE" dirty="0"/>
              <a:t> party </a:t>
            </a:r>
            <a:r>
              <a:rPr lang="fr-BE" dirty="0" err="1"/>
              <a:t>becomes</a:t>
            </a:r>
            <a:r>
              <a:rPr lang="fr-BE" dirty="0"/>
              <a:t> a </a:t>
            </a:r>
            <a:r>
              <a:rPr lang="fr-BE" dirty="0" err="1"/>
              <a:t>customer</a:t>
            </a:r>
            <a:r>
              <a:rPr lang="fr-BE" dirty="0"/>
              <a:t> as </a:t>
            </a:r>
            <a:r>
              <a:rPr lang="fr-BE" dirty="0" err="1"/>
              <a:t>soon</a:t>
            </a:r>
            <a:r>
              <a:rPr lang="fr-BE" dirty="0"/>
              <a:t> as one or more sales are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it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b="1" dirty="0" err="1"/>
              <a:t>Creation</a:t>
            </a:r>
            <a:r>
              <a:rPr lang="fr-BE" dirty="0"/>
              <a:t> : a </a:t>
            </a:r>
            <a:r>
              <a:rPr lang="fr-BE" dirty="0" err="1"/>
              <a:t>customer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by </a:t>
            </a:r>
            <a:r>
              <a:rPr lang="fr-BE" dirty="0" err="1"/>
              <a:t>creating</a:t>
            </a:r>
            <a:r>
              <a:rPr lang="fr-BE" dirty="0"/>
              <a:t> an instance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 or « Parties </a:t>
            </a:r>
            <a:r>
              <a:rPr lang="fr-BE" dirty="0" err="1"/>
              <a:t>associated</a:t>
            </a:r>
            <a:r>
              <a:rPr lang="fr-BE" dirty="0"/>
              <a:t> to Sales ». 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Access</a:t>
            </a:r>
            <a:r>
              <a:rPr lang="fr-BE" dirty="0"/>
              <a:t> : as long as no sale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party,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recognized</a:t>
            </a:r>
            <a:r>
              <a:rPr lang="fr-BE" dirty="0"/>
              <a:t> as a </a:t>
            </a:r>
            <a:r>
              <a:rPr lang="fr-BE" dirty="0" err="1"/>
              <a:t>customer</a:t>
            </a:r>
            <a:r>
              <a:rPr lang="fr-BE" dirty="0"/>
              <a:t>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accessible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».  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finally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Party » modules have been </a:t>
            </a:r>
            <a:r>
              <a:rPr lang="fr-BE" dirty="0" err="1"/>
              <a:t>activated</a:t>
            </a:r>
            <a:r>
              <a:rPr lang="fr-BE" dirty="0"/>
              <a:t> as </a:t>
            </a:r>
            <a:r>
              <a:rPr lang="fr-BE" dirty="0" err="1"/>
              <a:t>explained</a:t>
            </a:r>
            <a:r>
              <a:rPr lang="fr-BE" dirty="0"/>
              <a:t> in the </a:t>
            </a:r>
            <a:r>
              <a:rPr lang="fr-BE" dirty="0" err="1"/>
              <a:t>previous</a:t>
            </a:r>
            <a:r>
              <a:rPr lang="fr-BE" dirty="0"/>
              <a:t> document « Basic </a:t>
            </a:r>
            <a:r>
              <a:rPr lang="fr-BE" dirty="0" err="1"/>
              <a:t>Functionalities</a:t>
            </a:r>
            <a:r>
              <a:rPr lang="fr-BE" dirty="0"/>
              <a:t> ».  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C69D1-926D-4F4D-A98D-7A7CF2658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26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9921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14905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Quotation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14611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29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939322" y="5937843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Sales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AB0305-E552-4E1C-B5BA-15FED2E8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6598E8-4C40-4E43-A4AC-5FCABFA7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0883"/>
            <a:ext cx="4738913" cy="4127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C4DAE3-BD75-44A2-8EEB-F4FE48D09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827315"/>
            <a:ext cx="6016625" cy="17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43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38B6B-834B-4CB7-82F5-478E4546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086600" cy="1609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A3ECDF-C7BD-4217-B010-5ABC9B82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66" y="2437187"/>
            <a:ext cx="5127466" cy="4420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546AB-5ABE-409A-8F2B-2BDF708A9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83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Confirmed</a:t>
            </a:r>
            <a:r>
              <a:rPr lang="fr-BE" dirty="0"/>
              <a:t> » or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Processing</a:t>
            </a:r>
            <a:r>
              <a:rPr lang="fr-BE" dirty="0"/>
              <a:t> 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75592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transitions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EF783-6BF1-41C6-AE30-75FDA4061A99}"/>
              </a:ext>
            </a:extLst>
          </p:cNvPr>
          <p:cNvSpPr txBox="1"/>
          <p:nvPr/>
        </p:nvSpPr>
        <p:spPr>
          <a:xfrm>
            <a:off x="838200" y="1014328"/>
            <a:ext cx="8287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Upon</a:t>
            </a:r>
            <a:r>
              <a:rPr lang="fr-BE" dirty="0"/>
              <a:t> « </a:t>
            </a:r>
            <a:r>
              <a:rPr lang="fr-BE" dirty="0" err="1"/>
              <a:t>Confirm</a:t>
            </a:r>
            <a:r>
              <a:rPr lang="fr-BE" dirty="0"/>
              <a:t> » action by the user, a « Sale » or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state « Quotation » to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Confirmed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a latent 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exists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exist</a:t>
            </a:r>
            <a:r>
              <a:rPr lang="fr-BE" dirty="0"/>
              <a:t>.</a:t>
            </a:r>
          </a:p>
          <a:p>
            <a:pPr lvl="1"/>
            <a:endParaRPr lang="fr-BE" dirty="0"/>
          </a:p>
          <a:p>
            <a:r>
              <a:rPr lang="fr-BE" dirty="0"/>
              <a:t>- In the </a:t>
            </a:r>
            <a:r>
              <a:rPr lang="fr-BE" dirty="0" err="1"/>
              <a:t>present</a:t>
            </a:r>
            <a:r>
              <a:rPr lang="fr-BE" dirty="0"/>
              <a:t> scenario,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error</a:t>
            </a:r>
            <a:r>
              <a:rPr lang="fr-BE" dirty="0"/>
              <a:t> condition and the state transition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Quotation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7BF28D-3C35-4757-B652-47B5A58B7F54}"/>
              </a:ext>
            </a:extLst>
          </p:cNvPr>
          <p:cNvSpPr/>
          <p:nvPr/>
        </p:nvSpPr>
        <p:spPr>
          <a:xfrm>
            <a:off x="1846268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Quotation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C294D0-58CF-49F7-BE4E-9D941C2A87A6}"/>
              </a:ext>
            </a:extLst>
          </p:cNvPr>
          <p:cNvSpPr/>
          <p:nvPr/>
        </p:nvSpPr>
        <p:spPr>
          <a:xfrm>
            <a:off x="5282194" y="3200695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Confirmed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75503-2348-4ABD-9631-F7999E99106E}"/>
              </a:ext>
            </a:extLst>
          </p:cNvPr>
          <p:cNvSpPr/>
          <p:nvPr/>
        </p:nvSpPr>
        <p:spPr>
          <a:xfrm>
            <a:off x="8718123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Processing</a:t>
            </a:r>
            <a:endParaRPr lang="en-BE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4DA9A-B1A9-4566-8093-7122F6F04366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989104" y="3773350"/>
            <a:ext cx="1293090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56E1D-2D0E-4A06-A396-169650E9B234}"/>
              </a:ext>
            </a:extLst>
          </p:cNvPr>
          <p:cNvSpPr txBox="1"/>
          <p:nvPr/>
        </p:nvSpPr>
        <p:spPr>
          <a:xfrm>
            <a:off x="2391261" y="3380681"/>
            <a:ext cx="267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Exists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F03BE-ECF5-49E4-BD57-1C7B7FCB214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425030" y="3773350"/>
            <a:ext cx="1293093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BA157-F24C-48B4-8B17-AACD6C5DFD8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989104" y="5871846"/>
            <a:ext cx="47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B2EC97-8CF2-4DB0-8110-21C85E8228F1}"/>
              </a:ext>
            </a:extLst>
          </p:cNvPr>
          <p:cNvSpPr txBox="1"/>
          <p:nvPr/>
        </p:nvSpPr>
        <p:spPr>
          <a:xfrm>
            <a:off x="7941064" y="3357851"/>
            <a:ext cx="267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Resolved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EDC64-2D84-4186-93CA-016372646E96}"/>
              </a:ext>
            </a:extLst>
          </p:cNvPr>
          <p:cNvSpPr txBox="1"/>
          <p:nvPr/>
        </p:nvSpPr>
        <p:spPr>
          <a:xfrm>
            <a:off x="5015493" y="4642667"/>
            <a:ext cx="2676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possible</a:t>
            </a:r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98959-570A-4134-92CA-5507F022BA4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50159" y="5871846"/>
            <a:ext cx="1196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91A72-D903-4127-A9FA-35894B985AE2}"/>
              </a:ext>
            </a:extLst>
          </p:cNvPr>
          <p:cNvSpPr txBox="1"/>
          <p:nvPr/>
        </p:nvSpPr>
        <p:spPr>
          <a:xfrm>
            <a:off x="563563" y="5386130"/>
            <a:ext cx="12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en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EDC7A4-2A25-4AAA-9496-2C0FD82F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47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 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4487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2036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D483A3-56B3-4443-980E-0EA2A0BD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7226"/>
            <a:ext cx="7755913" cy="59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83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4E053-DF26-4B88-B39A-79E03F7E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232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689C2F-8E6E-442D-94D2-15CCA880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278"/>
            <a:ext cx="81819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45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2B7C86-C635-4413-A380-C60BF8A9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0849"/>
            <a:ext cx="8658225" cy="183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C042-672B-4929-B1A4-7A6EEFF5C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57782"/>
            <a:ext cx="8658225" cy="1676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C13EAF-9E37-4001-9D91-DFB3F8372B2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5167313" y="3333760"/>
            <a:ext cx="0" cy="624022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1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4124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17428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611418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513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Waiting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5418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F637A230-F724-4A5A-9313-4ECD464CE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1689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611418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519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3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E2D2E-12D8-4F51-A8BA-782286E9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741031" cy="6030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94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64A63-8155-41A8-B4B0-FF46952A7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7445"/>
            <a:ext cx="6904327" cy="1333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B20DB-1E46-4189-BFD6-FD86241E6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59" y="2220688"/>
            <a:ext cx="5338213" cy="46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034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6CEBB-C601-4506-A07F-06486CCB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66B699-60C8-49B9-97BC-03A9468E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7992248" cy="2315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F36614-5E27-4EDB-8576-85F10553F72C}"/>
              </a:ext>
            </a:extLst>
          </p:cNvPr>
          <p:cNvSpPr txBox="1"/>
          <p:nvPr/>
        </p:nvSpPr>
        <p:spPr>
          <a:xfrm>
            <a:off x="838200" y="3968831"/>
            <a:ext cx="994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», not « Draft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Althoug</a:t>
            </a:r>
            <a:r>
              <a:rPr lang="fr-BE" dirty="0"/>
              <a:t> the « Customer </a:t>
            </a:r>
            <a:r>
              <a:rPr lang="fr-BE" dirty="0" err="1"/>
              <a:t>Shipment</a:t>
            </a:r>
            <a:r>
              <a:rPr lang="fr-BE" dirty="0"/>
              <a:t> »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reverted</a:t>
            </a:r>
            <a:r>
              <a:rPr lang="fr-BE" dirty="0"/>
              <a:t> </a:t>
            </a:r>
            <a:r>
              <a:rPr lang="fr-BE" dirty="0" err="1"/>
              <a:t>subsequently</a:t>
            </a:r>
            <a:r>
              <a:rPr lang="fr-BE" dirty="0"/>
              <a:t> to state « Draft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noted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property</a:t>
            </a:r>
            <a:r>
              <a:rPr lang="fr-BE" dirty="0"/>
              <a:t> « Reference »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edited</a:t>
            </a:r>
            <a:r>
              <a:rPr lang="fr-BE" dirty="0"/>
              <a:t> </a:t>
            </a:r>
            <a:r>
              <a:rPr lang="fr-BE" dirty="0" err="1"/>
              <a:t>anymore</a:t>
            </a:r>
            <a:r>
              <a:rPr lang="fr-BE" dirty="0"/>
              <a:t>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26578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4DABEB5-3697-4062-A0C0-0F866BCFC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73" y="3528525"/>
            <a:ext cx="6008128" cy="332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6CEBB-C601-4506-A07F-06486CCB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66B699-60C8-49B9-97BC-03A9468E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5"/>
            <a:ext cx="6652491" cy="1927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83CA61-C434-4B00-9D1E-B39FB6956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43250"/>
            <a:ext cx="5345672" cy="369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57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55895-966C-4B64-900C-FF79FFC7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1309"/>
            <a:ext cx="12192000" cy="23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77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753B5-EE9A-4406-9026-09B88C74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09986"/>
            <a:ext cx="7280564" cy="52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6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B098B-9D65-4926-93B8-586767667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6462"/>
            <a:ext cx="8086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3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ADFD4-E240-41D9-B6A1-4D97DAC0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24892"/>
            <a:ext cx="7939063" cy="593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104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4F54-0CA7-4886-95C9-D78195FC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926"/>
            <a:ext cx="6171791" cy="121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7268C-4EFB-44E9-8241-CD7847C9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395"/>
            <a:ext cx="6171791" cy="4636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359052-E018-4A97-8920-3C19CAC5D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907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99665-7CC0-4B86-86F9-1D124794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9081"/>
            <a:ext cx="90582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92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163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8DD-C57E-4754-8787-4CA6C70BB5D7}"/>
              </a:ext>
            </a:extLst>
          </p:cNvPr>
          <p:cNvSpPr txBox="1"/>
          <p:nvPr/>
        </p:nvSpPr>
        <p:spPr>
          <a:xfrm>
            <a:off x="845820" y="952500"/>
            <a:ext cx="7956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certainly</a:t>
            </a:r>
            <a:r>
              <a:rPr lang="fr-BE" dirty="0"/>
              <a:t> possible to process the </a:t>
            </a:r>
            <a:r>
              <a:rPr lang="fr-BE" dirty="0" err="1"/>
              <a:t>shipment</a:t>
            </a:r>
            <a:r>
              <a:rPr lang="fr-BE" dirty="0"/>
              <a:t>(s) </a:t>
            </a:r>
            <a:r>
              <a:rPr lang="fr-BE" dirty="0" err="1"/>
              <a:t>pertaining</a:t>
            </a:r>
            <a:r>
              <a:rPr lang="fr-BE" dirty="0"/>
              <a:t> to a « Sale » </a:t>
            </a:r>
            <a:r>
              <a:rPr lang="fr-BE" dirty="0" err="1"/>
              <a:t>using</a:t>
            </a:r>
            <a:r>
              <a:rPr lang="fr-BE" dirty="0"/>
              <a:t> the « Move » menu item.</a:t>
            </a:r>
          </a:p>
          <a:p>
            <a:endParaRPr lang="fr-BE" dirty="0"/>
          </a:p>
          <a:p>
            <a:r>
              <a:rPr lang="fr-BE" dirty="0" err="1"/>
              <a:t>However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recommended</a:t>
            </a:r>
            <a:r>
              <a:rPr lang="fr-BE" dirty="0"/>
              <a:t> to </a:t>
            </a:r>
            <a:r>
              <a:rPr lang="fr-BE" dirty="0" err="1"/>
              <a:t>proceed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manage the </a:t>
            </a:r>
            <a:r>
              <a:rPr lang="fr-BE" dirty="0" err="1"/>
              <a:t>following</a:t>
            </a:r>
            <a:r>
              <a:rPr lang="fr-BE" dirty="0"/>
              <a:t> stock moves in a </a:t>
            </a:r>
            <a:r>
              <a:rPr lang="fr-BE" dirty="0" err="1"/>
              <a:t>coherent</a:t>
            </a:r>
            <a:r>
              <a:rPr lang="fr-BE" dirty="0"/>
              <a:t> fashion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Storage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</a:t>
            </a:r>
            <a:r>
              <a:rPr lang="fr-BE" dirty="0" err="1"/>
              <a:t>storage</a:t>
            </a:r>
            <a:r>
              <a:rPr lang="fr-BE" dirty="0"/>
              <a:t> location and the </a:t>
            </a:r>
            <a:r>
              <a:rPr lang="fr-BE" dirty="0" err="1"/>
              <a:t>warehouse</a:t>
            </a:r>
            <a:r>
              <a:rPr lang="fr-BE" dirty="0"/>
              <a:t> output location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Outgoing</a:t>
            </a:r>
            <a:r>
              <a:rPr lang="fr-BE" dirty="0"/>
              <a:t>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output location and the </a:t>
            </a:r>
            <a:r>
              <a:rPr lang="fr-BE" dirty="0" err="1"/>
              <a:t>customer</a:t>
            </a:r>
            <a:r>
              <a:rPr lang="fr-BE" dirty="0"/>
              <a:t> location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CF88E-051A-4D1C-A958-FBA6B5DF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9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53907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3DBE8-88BE-4D37-B4FD-D474515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7936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», not « Draft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do not document the state « Draft » </a:t>
            </a:r>
            <a:r>
              <a:rPr lang="fr-BE" dirty="0" err="1"/>
              <a:t>further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74927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</a:t>
            </a:r>
            <a:r>
              <a:rPr lang="fr-BE" dirty="0" err="1"/>
              <a:t>Waiting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1510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3DBE8-88BE-4D37-B4FD-D474515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7936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2771709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19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4E885-520E-4B57-82D8-F77A59504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0" y="0"/>
            <a:ext cx="2019300" cy="234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7862A-F57F-4282-9350-FF752606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6675"/>
            <a:ext cx="1619250" cy="298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3CCD0-59C4-4753-8A31-1913DA088039}"/>
              </a:ext>
            </a:extLst>
          </p:cNvPr>
          <p:cNvSpPr txBox="1"/>
          <p:nvPr/>
        </p:nvSpPr>
        <p:spPr>
          <a:xfrm>
            <a:off x="2618508" y="3794125"/>
            <a:ext cx="5306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explained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« Motivation », the </a:t>
            </a:r>
            <a:r>
              <a:rPr lang="fr-BE" dirty="0" err="1"/>
              <a:t>customer</a:t>
            </a:r>
            <a:r>
              <a:rPr lang="fr-BE" dirty="0"/>
              <a:t>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appears</a:t>
            </a:r>
            <a:r>
              <a:rPr lang="fr-BE" dirty="0"/>
              <a:t> in the </a:t>
            </a:r>
            <a:r>
              <a:rPr lang="fr-BE" dirty="0" err="1"/>
              <a:t>list</a:t>
            </a:r>
            <a:r>
              <a:rPr lang="fr-BE" dirty="0"/>
              <a:t> « Parties »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As long as </a:t>
            </a:r>
            <a:r>
              <a:rPr lang="fr-BE" dirty="0" err="1"/>
              <a:t>there</a:t>
            </a:r>
            <a:r>
              <a:rPr lang="fr-BE" dirty="0"/>
              <a:t> are no sales </a:t>
            </a:r>
            <a:r>
              <a:rPr lang="fr-BE" dirty="0" err="1"/>
              <a:t>linked</a:t>
            </a:r>
            <a:r>
              <a:rPr lang="fr-BE" dirty="0"/>
              <a:t> to the </a:t>
            </a:r>
            <a:r>
              <a:rPr lang="fr-BE" dirty="0" err="1"/>
              <a:t>customer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absent </a:t>
            </a:r>
            <a:r>
              <a:rPr lang="fr-BE" dirty="0" err="1"/>
              <a:t>from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Sales »  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at least one sale </a:t>
            </a:r>
            <a:r>
              <a:rPr lang="fr-BE" dirty="0" err="1"/>
              <a:t>exists</a:t>
            </a:r>
            <a:r>
              <a:rPr lang="fr-BE" dirty="0"/>
              <a:t>, the </a:t>
            </a:r>
            <a:r>
              <a:rPr lang="fr-BE" dirty="0" err="1"/>
              <a:t>customer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appear</a:t>
            </a:r>
            <a:r>
              <a:rPr lang="fr-BE" dirty="0"/>
              <a:t> in </a:t>
            </a:r>
            <a:r>
              <a:rPr lang="fr-BE" dirty="0" err="1"/>
              <a:t>both</a:t>
            </a:r>
            <a:r>
              <a:rPr lang="fr-BE" dirty="0"/>
              <a:t> </a:t>
            </a:r>
            <a:r>
              <a:rPr lang="fr-BE" dirty="0" err="1"/>
              <a:t>lists</a:t>
            </a:r>
            <a:r>
              <a:rPr lang="fr-BE" dirty="0"/>
              <a:t> : « Parties » and « Parties </a:t>
            </a:r>
            <a:r>
              <a:rPr lang="fr-BE" dirty="0" err="1"/>
              <a:t>associated</a:t>
            </a:r>
            <a:r>
              <a:rPr lang="fr-BE" dirty="0"/>
              <a:t> to Sales »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AF4E6F-47B7-4894-AC59-BDFBA2F0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1645"/>
            <a:ext cx="8768619" cy="29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627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076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1E17C-8745-4E53-BB46-3E094772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643B2-4996-446A-B048-243B14E2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41" y="959044"/>
            <a:ext cx="7763922" cy="51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90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C69C3A-CDC2-4D69-8B5A-38315DB1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960D8-3E59-4B9E-A222-7AD3A152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3395"/>
            <a:ext cx="6462960" cy="59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01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36061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2728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74932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Assigned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Assigned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58247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E8623D9-2F73-41DC-863E-EC2D2F2B3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336838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8498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9256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3A1DD0-5C5D-4BB8-82AE-15D289094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C8917-A329-46DB-AEC4-26BF6F49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153727" cy="1477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7B46F-0341-4E60-A60D-09B6CD337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345606"/>
            <a:ext cx="6113191" cy="45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596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E91A0-0019-4818-90AA-5F9A79B5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49" y="827314"/>
            <a:ext cx="8677275" cy="2047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FFEE9-C825-4520-A919-81C909310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09" y="2875188"/>
            <a:ext cx="4285673" cy="38981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801104-638B-4C6F-94BF-02B67C12A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49" y="2875189"/>
            <a:ext cx="5819142" cy="38752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124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5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15B7E-7CAA-4919-B5EC-97422B5A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0600"/>
            <a:ext cx="8458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8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4EDD8-8FA4-472B-BE07-00330C83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7938"/>
            <a:ext cx="83343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824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80A1-6AA2-409F-9E08-BEC2F6AD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9947"/>
            <a:ext cx="8810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250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FF18171-783A-4924-9E74-5FB5355E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25" y="3242948"/>
            <a:ext cx="5328976" cy="3621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E9C02-195C-44DF-ACFB-86E4997B8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30" y="833895"/>
            <a:ext cx="6511332" cy="1573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879506-B5B5-4994-A37A-96D637D6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30" y="2445812"/>
            <a:ext cx="5939194" cy="38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537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0872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297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C8F5F-A76D-45EC-ABFE-39DE40A46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905875" cy="582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44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049A6-9B31-4298-A258-F43DB88A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8888"/>
            <a:ext cx="6578240" cy="5959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201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3212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091949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74932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Picked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537147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E8623D9-2F73-41DC-863E-EC2D2F2B3A4B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8498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50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33271</TotalTime>
  <Words>3667</Words>
  <Application>Microsoft Office PowerPoint</Application>
  <PresentationFormat>Widescreen</PresentationFormat>
  <Paragraphs>1026</Paragraphs>
  <Slides>210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4" baseType="lpstr">
      <vt:lpstr>Arial</vt:lpstr>
      <vt:lpstr>Calibri</vt:lpstr>
      <vt:lpstr>Calibri Light</vt:lpstr>
      <vt:lpstr>Office Theme</vt:lpstr>
      <vt:lpstr>- Tryton installation &amp; usage for first time administrators &amp; users - Sale</vt:lpstr>
      <vt:lpstr>Table of Contents</vt:lpstr>
      <vt:lpstr>TOC </vt:lpstr>
      <vt:lpstr>Customer</vt:lpstr>
      <vt:lpstr>Motivation</vt:lpstr>
      <vt:lpstr>Create</vt:lpstr>
      <vt:lpstr>Create</vt:lpstr>
      <vt:lpstr>Summary</vt:lpstr>
      <vt:lpstr>Product</vt:lpstr>
      <vt:lpstr>Motivation</vt:lpstr>
      <vt:lpstr>Inventory &amp; Stock</vt:lpstr>
      <vt:lpstr>Motivation</vt:lpstr>
      <vt:lpstr>Sale</vt:lpstr>
      <vt:lpstr>Module Activation</vt:lpstr>
      <vt:lpstr>Module Activation</vt:lpstr>
      <vt:lpstr>Module Activation</vt:lpstr>
      <vt:lpstr>State « Post »</vt:lpstr>
      <vt:lpstr>Sale Configuration</vt:lpstr>
      <vt:lpstr>Sale Configuration (1/2)</vt:lpstr>
      <vt:lpstr>Sale Configuration (2/2)</vt:lpstr>
      <vt:lpstr>Sale - State Changes - Impact Analysis Model</vt:lpstr>
      <vt:lpstr>« Sales » related states </vt:lpstr>
      <vt:lpstr>The basic State Diagram for « Sales » </vt:lpstr>
      <vt:lpstr>Impact analysis</vt:lpstr>
      <vt:lpstr>Impact analysis</vt:lpstr>
      <vt:lpstr>Impact analysis</vt:lpstr>
      <vt:lpstr>Impact analysis</vt:lpstr>
      <vt:lpstr>Customer Sale - State Changes - Impact Analysis</vt:lpstr>
      <vt:lpstr>Sale From State « Nill » to State « Draft »</vt:lpstr>
      <vt:lpstr>Sale From State « Nill » to State « Draft » Action</vt:lpstr>
      <vt:lpstr>Sale</vt:lpstr>
      <vt:lpstr>Sale From State « Nill » to State « Draft » Impact</vt:lpstr>
      <vt:lpstr>Sale - From « Nill » To « Draft »</vt:lpstr>
      <vt:lpstr>Sale - From « Nill » To « Draft »</vt:lpstr>
      <vt:lpstr>PowerPoint Presentation</vt:lpstr>
      <vt:lpstr>1 - Parties associated to Sales</vt:lpstr>
      <vt:lpstr>2 - Sales | Sales (SUP01)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  <vt:lpstr>Sale From State « Draft » to State « Quotation »</vt:lpstr>
      <vt:lpstr>Sale From State « Draft » to State « Quotation » Action</vt:lpstr>
      <vt:lpstr>Sale</vt:lpstr>
      <vt:lpstr>Sale From State « Draft » to State « Quotation » Impact</vt:lpstr>
      <vt:lpstr>Sale - From « Draft » To «  Quotation »</vt:lpstr>
      <vt:lpstr>Sale - From « Draft » To «  Quotation »</vt:lpstr>
      <vt:lpstr>1 - Parties associated to Sales</vt:lpstr>
      <vt:lpstr>2 - Sales | Sales (SUP01)</vt:lpstr>
      <vt:lpstr>Sale From State « Quotation » to State « Confirmed » or From State « Quotation » to State « Processing  »</vt:lpstr>
      <vt:lpstr>State transitions</vt:lpstr>
      <vt:lpstr>Sale From State « Quotation » to State «Processing »</vt:lpstr>
      <vt:lpstr>Sale From State « Quotation » to State «Processing » Action</vt:lpstr>
      <vt:lpstr>Sale</vt:lpstr>
      <vt:lpstr>Sale</vt:lpstr>
      <vt:lpstr>Sale From State « Quotation » to State «Processing » Impact</vt:lpstr>
      <vt:lpstr>Sale - From « Quotation » To «  Processing »</vt:lpstr>
      <vt:lpstr>Sale - From « Quotation » To «  Processing »</vt:lpstr>
      <vt:lpstr>1 - Parties associated to Sales</vt:lpstr>
      <vt:lpstr>2 - Sales | Sales (CUS01)</vt:lpstr>
      <vt:lpstr>3 - Customer Shipments | Customer Shipments (CUS01)</vt:lpstr>
      <vt:lpstr>3 - Customer Shipments | Customer Shipments (CUS01)</vt:lpstr>
      <vt:lpstr>5 - Stock Moves</vt:lpstr>
      <vt:lpstr>5 - Stock Moves</vt:lpstr>
      <vt:lpstr>5 - Stock Moves</vt:lpstr>
      <vt:lpstr>6 - Invoices | Invoices (SUP01)</vt:lpstr>
      <vt:lpstr>7 - Invoice Lines</vt:lpstr>
      <vt:lpstr>Customer Shipment - State Changes - Actual States</vt:lpstr>
      <vt:lpstr>Motivation</vt:lpstr>
      <vt:lpstr>Customer Shipment « Nill » To « Draft »</vt:lpstr>
      <vt:lpstr>Creation</vt:lpstr>
      <vt:lpstr>Customer Shipment « Nill » To « Waiting »</vt:lpstr>
      <vt:lpstr>Creation</vt:lpstr>
      <vt:lpstr>Customer Shipment « Waiting » To « Assigned »</vt:lpstr>
      <vt:lpstr>Customer Shipment From « Waiting » To « Assigned » Action</vt:lpstr>
      <vt:lpstr>Customer Shipments - Inventory Moves</vt:lpstr>
      <vt:lpstr>Customer Shipments - Outgoing Moves</vt:lpstr>
      <vt:lpstr>Customer Shipment From « Waiting » To « Assigned » Impact</vt:lpstr>
      <vt:lpstr>Customer Shipment - From « Waiting » To « Assigned »</vt:lpstr>
      <vt:lpstr>Customer Shipment - From « Waiting » To « Assigned »</vt:lpstr>
      <vt:lpstr>2 - Sales | Sales (SUP01)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Shipment From « Assigned » to « Picked »</vt:lpstr>
      <vt:lpstr>Customer Shipment From « Assigned » to « Picked » Action</vt:lpstr>
      <vt:lpstr>Customer Shipments - Inventory Moves</vt:lpstr>
      <vt:lpstr>Customer Shipments - Outgoing Moves</vt:lpstr>
      <vt:lpstr>Customer Shipment From « Assigned » to « Picked » Impact</vt:lpstr>
      <vt:lpstr>Customer Shipment - From « Assigned » To « Picked »</vt:lpstr>
      <vt:lpstr>Customer Shipment - From « Assigned » To « Picked »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Shipment From « Picked » to « Packed »</vt:lpstr>
      <vt:lpstr>Customer Shipment From « Picked » to « Packed » Action</vt:lpstr>
      <vt:lpstr>Customer Shipments - Inventory Moves</vt:lpstr>
      <vt:lpstr>Customer Shipments - Outgoing Moves</vt:lpstr>
      <vt:lpstr>Customer Shipment From « Picked » to « Packed » Impact</vt:lpstr>
      <vt:lpstr>Customer Shipment - From « Picked » To « Packed »</vt:lpstr>
      <vt:lpstr>Customer Shipment - From « Picked » To « Packed »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Shipment From « Packed » to « Done »</vt:lpstr>
      <vt:lpstr>Customer Shipment From « Packed » to « Done » Action</vt:lpstr>
      <vt:lpstr>Customer Shipments - Inventory Moves</vt:lpstr>
      <vt:lpstr>Customer Shipments - Outgoing Moves</vt:lpstr>
      <vt:lpstr>Customer Shipment From « Packed » to « Done » Impact</vt:lpstr>
      <vt:lpstr>Customer Shipment - From « Packed » To « Done »</vt:lpstr>
      <vt:lpstr>Customer Shipment - From « Packed » To « Done »</vt:lpstr>
      <vt:lpstr>1 - Parties associated to Sales</vt:lpstr>
      <vt:lpstr>2 - Sales | Sales (CUS01)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Invoice - State Changes - Actual States</vt:lpstr>
      <vt:lpstr>Customer Invoice « Nill » To « Draft »</vt:lpstr>
      <vt:lpstr>Creation</vt:lpstr>
      <vt:lpstr>Invoice</vt:lpstr>
      <vt:lpstr>Customer Invoice « Draft » To « Validated »</vt:lpstr>
      <vt:lpstr>Customer Invoice From « Draft » To « Validated » Action</vt:lpstr>
      <vt:lpstr>Customer Invoices (1/2)</vt:lpstr>
      <vt:lpstr>Customer Invoices (2/2)</vt:lpstr>
      <vt:lpstr>Customer Invoice From « Draft » To « Validated » Impact</vt:lpstr>
      <vt:lpstr>Customer Invoice - From « Draft » To « Validated »</vt:lpstr>
      <vt:lpstr>Customer Shipment - From « Packed » To « Done »</vt:lpstr>
      <vt:lpstr>1 - Parties associated to Sales</vt:lpstr>
      <vt:lpstr>2 - Sales | Sales (CUS01)</vt:lpstr>
      <vt:lpstr>6 - Invoices | Invoices (CUS01) (1/2)</vt:lpstr>
      <vt:lpstr>6 - Invoices | Invoices (CUS01) (2/2)</vt:lpstr>
      <vt:lpstr>7 - Invoice Lines</vt:lpstr>
      <vt:lpstr>8 - Lines to Pay</vt:lpstr>
      <vt:lpstr>9 - Payments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  <vt:lpstr>Customer Invoices From State « Validated » to State « Posted » </vt:lpstr>
      <vt:lpstr>Motivation</vt:lpstr>
      <vt:lpstr>Customer Invoices From State « Validated » to State « Posted » Action</vt:lpstr>
      <vt:lpstr>Customer Invoices (1/2)</vt:lpstr>
      <vt:lpstr>Customer Invoices (2/2)</vt:lpstr>
      <vt:lpstr>Customer Invoices From State « Validated » to State « Posted » Impact</vt:lpstr>
      <vt:lpstr>Customer Invoice - From « Validated » to « Posted »</vt:lpstr>
      <vt:lpstr>Customer Invoice - From « Validated » to « Posted »</vt:lpstr>
      <vt:lpstr>1 - Parties associated to Sales</vt:lpstr>
      <vt:lpstr>2 - Sales | Sales (CUS01)</vt:lpstr>
      <vt:lpstr>Customer Invoices (1/2)</vt:lpstr>
      <vt:lpstr>Customer Invoices (2/2)</vt:lpstr>
      <vt:lpstr>7 - Invoice Lines</vt:lpstr>
      <vt:lpstr>8 - Lines to Pay</vt:lpstr>
      <vt:lpstr>9 - Payments</vt:lpstr>
      <vt:lpstr>10 - Journals - Periods</vt:lpstr>
      <vt:lpstr>11 - Account Moves</vt:lpstr>
      <vt:lpstr>12 - Open Journal</vt:lpstr>
      <vt:lpstr>13 - General Ledger</vt:lpstr>
      <vt:lpstr>14 - Balance Sheet</vt:lpstr>
      <vt:lpstr>14 - Balance Sheet</vt:lpstr>
      <vt:lpstr>16 - General Journal</vt:lpstr>
      <vt:lpstr>Customer Payment - State Changes - Actual States</vt:lpstr>
      <vt:lpstr>Payment</vt:lpstr>
      <vt:lpstr>Payment Precondition </vt:lpstr>
      <vt:lpstr>Invoice Payment Method</vt:lpstr>
      <vt:lpstr>Payment Action </vt:lpstr>
      <vt:lpstr>Customer Invoices (1/2)</vt:lpstr>
      <vt:lpstr>Customer Invoices (2/2)</vt:lpstr>
      <vt:lpstr>Payment Impact </vt:lpstr>
      <vt:lpstr>Payment</vt:lpstr>
      <vt:lpstr>Payment</vt:lpstr>
      <vt:lpstr>1 - Parties associated to Sales</vt:lpstr>
      <vt:lpstr>1 - Parties associated to Sales</vt:lpstr>
      <vt:lpstr>2 - Sales | Sales (CUS01)</vt:lpstr>
      <vt:lpstr>Customer Invoices (1/2)</vt:lpstr>
      <vt:lpstr>Customer Invoices (2/2)</vt:lpstr>
      <vt:lpstr>7 - Invoice Lines</vt:lpstr>
      <vt:lpstr>8 - Lines to Pay</vt:lpstr>
      <vt:lpstr>9 - Payments</vt:lpstr>
      <vt:lpstr>10 - Journals - Periods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1437</cp:revision>
  <cp:lastPrinted>2021-03-19T09:02:33Z</cp:lastPrinted>
  <dcterms:created xsi:type="dcterms:W3CDTF">2021-02-17T17:09:00Z</dcterms:created>
  <dcterms:modified xsi:type="dcterms:W3CDTF">2021-05-06T08:12:15Z</dcterms:modified>
</cp:coreProperties>
</file>